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handoutMasterIdLst>
    <p:handoutMasterId r:id="rId7"/>
  </p:handoutMasterIdLst>
  <p:sldIdLst>
    <p:sldId id="306" r:id="rId2"/>
    <p:sldId id="303" r:id="rId3"/>
    <p:sldId id="293" r:id="rId4"/>
    <p:sldId id="294" r:id="rId5"/>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E85383D-1CC8-4EED-8F4A-3A414B7FA8C0}"/>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A Study Of The Psalms (5)</a:t>
            </a:r>
          </a:p>
        </p:txBody>
      </p:sp>
      <p:sp>
        <p:nvSpPr>
          <p:cNvPr id="3" name="Date Placeholder 2">
            <a:extLst>
              <a:ext uri="{FF2B5EF4-FFF2-40B4-BE49-F238E27FC236}">
                <a16:creationId xmlns:a16="http://schemas.microsoft.com/office/drawing/2014/main" id="{C3615FF6-4503-4C1B-88BC-6B5661F9BE07}"/>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1/9/2022 am class</a:t>
            </a:r>
          </a:p>
        </p:txBody>
      </p:sp>
      <p:sp>
        <p:nvSpPr>
          <p:cNvPr id="4" name="Footer Placeholder 3">
            <a:extLst>
              <a:ext uri="{FF2B5EF4-FFF2-40B4-BE49-F238E27FC236}">
                <a16:creationId xmlns:a16="http://schemas.microsoft.com/office/drawing/2014/main" id="{DE6D4114-DB94-4490-8D46-4FBD7B94DAE4}"/>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A97DE6CE-32D7-4EB9-948E-33D55AF20F84}"/>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45055681-A9AD-403F-B2F2-44A4CF42874C}"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3814776"/>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A Study Of The Psalms (5)</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1/9/2022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D8AB0FEC-44E3-48F5-BEAA-DE1C1E0B20E1}" type="slidenum">
              <a:rPr lang="en-US" smtClean="0"/>
              <a:t>‹#›</a:t>
            </a:fld>
            <a:endParaRPr lang="en-US"/>
          </a:p>
        </p:txBody>
      </p:sp>
    </p:spTree>
    <p:extLst>
      <p:ext uri="{BB962C8B-B14F-4D97-AF65-F5344CB8AC3E}">
        <p14:creationId xmlns:p14="http://schemas.microsoft.com/office/powerpoint/2010/main" val="150186423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AA48D9B-CF35-48B9-8DC5-C004DB331091}" type="datetimeFigureOut">
              <a:rPr lang="en-US" smtClean="0"/>
              <a:t>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854956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A48D9B-CF35-48B9-8DC5-C004DB331091}" type="datetimeFigureOut">
              <a:rPr lang="en-US" smtClean="0"/>
              <a:t>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667857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2"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A48D9B-CF35-48B9-8DC5-C004DB331091}" type="datetimeFigureOut">
              <a:rPr lang="en-US" smtClean="0"/>
              <a:t>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715776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A48D9B-CF35-48B9-8DC5-C004DB331091}" type="datetimeFigureOut">
              <a:rPr lang="en-US" smtClean="0"/>
              <a:t>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997317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3"/>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8"/>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A48D9B-CF35-48B9-8DC5-C004DB331091}" type="datetimeFigureOut">
              <a:rPr lang="en-US" smtClean="0"/>
              <a:t>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2566046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AA48D9B-CF35-48B9-8DC5-C004DB331091}" type="datetimeFigureOut">
              <a:rPr lang="en-US" smtClean="0"/>
              <a:t>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258699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9"/>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2"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AA48D9B-CF35-48B9-8DC5-C004DB331091}" type="datetimeFigureOut">
              <a:rPr lang="en-US" smtClean="0"/>
              <a:t>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306484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A48D9B-CF35-48B9-8DC5-C004DB331091}" type="datetimeFigureOut">
              <a:rPr lang="en-US" smtClean="0"/>
              <a:t>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714335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A48D9B-CF35-48B9-8DC5-C004DB331091}" type="datetimeFigureOut">
              <a:rPr lang="en-US" smtClean="0"/>
              <a:t>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169952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30"/>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A48D9B-CF35-48B9-8DC5-C004DB331091}" type="datetimeFigureOut">
              <a:rPr lang="en-US" smtClean="0"/>
              <a:t>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733470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30"/>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A48D9B-CF35-48B9-8DC5-C004DB331091}" type="datetimeFigureOut">
              <a:rPr lang="en-US" smtClean="0"/>
              <a:t>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313971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5"/>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A48D9B-CF35-48B9-8DC5-C004DB331091}" type="datetimeFigureOut">
              <a:rPr lang="en-US" smtClean="0"/>
              <a:t>1/9/2022</a:t>
            </a:fld>
            <a:endParaRPr lang="en-US"/>
          </a:p>
        </p:txBody>
      </p:sp>
      <p:sp>
        <p:nvSpPr>
          <p:cNvPr id="5" name="Footer Placeholder 4"/>
          <p:cNvSpPr>
            <a:spLocks noGrp="1"/>
          </p:cNvSpPr>
          <p:nvPr>
            <p:ph type="ftr" sz="quarter" idx="3"/>
          </p:nvPr>
        </p:nvSpPr>
        <p:spPr>
          <a:xfrm>
            <a:off x="3028950" y="6356355"/>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503DA1-3DFE-4E15-8CB8-4BDE76672D97}" type="slidenum">
              <a:rPr lang="en-US" smtClean="0"/>
              <a:t>‹#›</a:t>
            </a:fld>
            <a:endParaRPr lang="en-US"/>
          </a:p>
        </p:txBody>
      </p:sp>
    </p:spTree>
    <p:extLst>
      <p:ext uri="{BB962C8B-B14F-4D97-AF65-F5344CB8AC3E}">
        <p14:creationId xmlns:p14="http://schemas.microsoft.com/office/powerpoint/2010/main" val="27192015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padfield.com/acrobat/taylor/studying-psalms.pdf"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8FD42-A963-4CCE-B7E9-42F50985950B}"/>
              </a:ext>
            </a:extLst>
          </p:cNvPr>
          <p:cNvSpPr>
            <a:spLocks noGrp="1"/>
          </p:cNvSpPr>
          <p:nvPr>
            <p:ph type="ctrTitle"/>
          </p:nvPr>
        </p:nvSpPr>
        <p:spPr>
          <a:xfrm>
            <a:off x="685800" y="1120160"/>
            <a:ext cx="7772400" cy="3441135"/>
          </a:xfrm>
        </p:spPr>
        <p:txBody>
          <a:bodyPr>
            <a:spAutoFit/>
          </a:bodyPr>
          <a:lstStyle/>
          <a:p>
            <a:pPr fontAlgn="base">
              <a:lnSpc>
                <a:spcPts val="3830"/>
              </a:lnSpc>
              <a:spcBef>
                <a:spcPts val="195"/>
              </a:spcBef>
              <a:spcAft>
                <a:spcPts val="2705"/>
              </a:spcAft>
            </a:pPr>
            <a:r>
              <a:rPr lang="en-US" sz="2800" b="1" i="1" spc="60" dirty="0">
                <a:latin typeface="Times New Roman" panose="02020603050405020304" pitchFamily="18" charset="0"/>
                <a:ea typeface="Times New Roman" panose="02020603050405020304" pitchFamily="18" charset="0"/>
              </a:rPr>
              <a:t>An Introduction to the Psalms</a:t>
            </a:r>
            <a:br>
              <a:rPr lang="en-US" sz="2800" dirty="0">
                <a:latin typeface="Times New Roman" panose="02020603050405020304" pitchFamily="18" charset="0"/>
                <a:ea typeface="PMingLiU" panose="02020500000000000000" pitchFamily="18" charset="-120"/>
              </a:rPr>
            </a:br>
            <a:r>
              <a:rPr lang="en-US" sz="2800" b="1" dirty="0">
                <a:latin typeface="Times New Roman" panose="02020603050405020304" pitchFamily="18" charset="0"/>
                <a:ea typeface="Times New Roman" panose="02020603050405020304" pitchFamily="18" charset="0"/>
              </a:rPr>
              <a:t>Compiled by</a:t>
            </a:r>
            <a:br>
              <a:rPr lang="en-US" sz="2800" dirty="0">
                <a:latin typeface="Times New Roman" panose="02020603050405020304" pitchFamily="18" charset="0"/>
                <a:ea typeface="PMingLiU" panose="02020500000000000000" pitchFamily="18" charset="-120"/>
              </a:rPr>
            </a:br>
            <a:r>
              <a:rPr lang="en-US" sz="2800" b="1" spc="115" dirty="0">
                <a:latin typeface="Times New Roman" panose="02020603050405020304" pitchFamily="18" charset="0"/>
                <a:ea typeface="Times New Roman" panose="02020603050405020304" pitchFamily="18" charset="0"/>
              </a:rPr>
              <a:t>Gene Taylor</a:t>
            </a:r>
            <a:br>
              <a:rPr lang="en-US" sz="2800" dirty="0">
                <a:latin typeface="Times New Roman" panose="02020603050405020304" pitchFamily="18" charset="0"/>
                <a:ea typeface="PMingLiU" panose="02020500000000000000" pitchFamily="18" charset="-120"/>
              </a:rPr>
            </a:br>
            <a:br>
              <a:rPr lang="en-US" sz="2800" dirty="0">
                <a:latin typeface="Times New Roman" panose="02020603050405020304" pitchFamily="18" charset="0"/>
                <a:ea typeface="PMingLiU" panose="02020500000000000000" pitchFamily="18" charset="-120"/>
              </a:rPr>
            </a:br>
            <a:r>
              <a:rPr lang="en-US" sz="2800" b="1" dirty="0">
                <a:latin typeface="Arial" panose="020B0604020202020204" pitchFamily="34" charset="0"/>
                <a:ea typeface="Arial" panose="020B0604020202020204" pitchFamily="34" charset="0"/>
                <a:cs typeface="Times New Roman" panose="02020603050405020304" pitchFamily="18" charset="0"/>
              </a:rPr>
              <a:t>An Introduction to the Psalms	</a:t>
            </a:r>
            <a:br>
              <a:rPr lang="en-US" sz="2800" b="1" dirty="0">
                <a:latin typeface="Arial" panose="020B0604020202020204" pitchFamily="34" charset="0"/>
                <a:ea typeface="Arial" panose="020B0604020202020204" pitchFamily="34" charset="0"/>
                <a:cs typeface="Times New Roman" panose="02020603050405020304" pitchFamily="18" charset="0"/>
              </a:rPr>
            </a:br>
            <a:r>
              <a:rPr lang="en-US" sz="2800" b="1" dirty="0">
                <a:latin typeface="Arial" panose="020B0604020202020204" pitchFamily="34" charset="0"/>
                <a:ea typeface="Arial" panose="020B0604020202020204" pitchFamily="34" charset="0"/>
                <a:cs typeface="Times New Roman" panose="02020603050405020304" pitchFamily="18" charset="0"/>
              </a:rPr>
              <a:t>Studying the Psalms</a:t>
            </a:r>
            <a:br>
              <a:rPr lang="en-US" sz="1800" dirty="0">
                <a:latin typeface="Times New Roman" panose="02020603050405020304" pitchFamily="18" charset="0"/>
                <a:ea typeface="PMingLiU" panose="02020500000000000000" pitchFamily="18" charset="-120"/>
              </a:rPr>
            </a:br>
            <a:r>
              <a:rPr lang="en-US" sz="1800" dirty="0">
                <a:latin typeface="Times New Roman" panose="02020603050405020304" pitchFamily="18" charset="0"/>
                <a:ea typeface="PMingLiU" panose="02020500000000000000" pitchFamily="18" charset="-120"/>
                <a:hlinkClick r:id="rId2" tooltip="Studying The Psalms">
                  <a:extLst>
                    <a:ext uri="{A12FA001-AC4F-418D-AE19-62706E023703}">
                      <ahyp:hlinkClr xmlns:ahyp="http://schemas.microsoft.com/office/drawing/2018/hyperlinkcolor" val="tx"/>
                    </a:ext>
                  </a:extLst>
                </a:hlinkClick>
              </a:rPr>
              <a:t>https://www.padfield.com/acrobat/taylor/studying-psalms.pdf</a:t>
            </a:r>
            <a:endParaRPr lang="en-US" dirty="0"/>
          </a:p>
        </p:txBody>
      </p:sp>
      <p:sp>
        <p:nvSpPr>
          <p:cNvPr id="4" name="TextBox 3">
            <a:extLst>
              <a:ext uri="{FF2B5EF4-FFF2-40B4-BE49-F238E27FC236}">
                <a16:creationId xmlns:a16="http://schemas.microsoft.com/office/drawing/2014/main" id="{4A46EE66-57DE-4101-BAC0-6065F6D48EA7}"/>
              </a:ext>
            </a:extLst>
          </p:cNvPr>
          <p:cNvSpPr txBox="1"/>
          <p:nvPr/>
        </p:nvSpPr>
        <p:spPr>
          <a:xfrm>
            <a:off x="3258181" y="5924552"/>
            <a:ext cx="2478564"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January 9, 2022</a:t>
            </a:r>
          </a:p>
        </p:txBody>
      </p:sp>
    </p:spTree>
    <p:extLst>
      <p:ext uri="{BB962C8B-B14F-4D97-AF65-F5344CB8AC3E}">
        <p14:creationId xmlns:p14="http://schemas.microsoft.com/office/powerpoint/2010/main" val="3483762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628650" y="1511433"/>
            <a:ext cx="7886700" cy="2675604"/>
          </a:xfrm>
        </p:spPr>
        <p:txBody>
          <a:bodyPr>
            <a:spAutoFit/>
          </a:bodyPr>
          <a:lstStyle/>
          <a:p>
            <a:pPr marL="0" indent="0">
              <a:buNone/>
            </a:pPr>
            <a:r>
              <a:rPr lang="en-US" b="1" dirty="0"/>
              <a:t>VII. Some Teachings Found in the Book of Psalms</a:t>
            </a:r>
          </a:p>
          <a:p>
            <a:pPr marL="0" indent="0">
              <a:buNone/>
            </a:pPr>
            <a:r>
              <a:rPr lang="en-US" dirty="0"/>
              <a:t>E. “The proper response of God’s people is also evident. We are to live lives of prayer, praise, humility, thanksgiving, and faith …</a:t>
            </a:r>
          </a:p>
          <a:p>
            <a:pPr marL="0" indent="0">
              <a:buNone/>
            </a:pPr>
            <a:r>
              <a:rPr lang="en-US" dirty="0"/>
              <a:t>Psalms 19:12-14; 63; 107, especially verse 43; 145, especially verse 21</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pPr defTabSz="457200"/>
            <a:r>
              <a:rPr lang="en-US">
                <a:solidFill>
                  <a:prstClr val="black"/>
                </a:solidFill>
                <a:latin typeface="Times New Roman" panose="02020603050405020304" pitchFamily="18" charset="0"/>
                <a:ea typeface="PMingLiU" panose="02020500000000000000" pitchFamily="18" charset="-120"/>
              </a:rPr>
              <a:t>https://www.padfield.com/acrobat/taylor/studying-psalms.pdf</a:t>
            </a:r>
            <a:endParaRPr lang="en-US" dirty="0">
              <a:solidFill>
                <a:prstClr val="black"/>
              </a:solidFill>
              <a:latin typeface="Calibri" panose="020F0502020204030204"/>
            </a:endParaRPr>
          </a:p>
        </p:txBody>
      </p:sp>
      <p:sp>
        <p:nvSpPr>
          <p:cNvPr id="7" name="Title 1">
            <a:extLst>
              <a:ext uri="{FF2B5EF4-FFF2-40B4-BE49-F238E27FC236}">
                <a16:creationId xmlns:a16="http://schemas.microsoft.com/office/drawing/2014/main" id="{C75CF6DB-09CD-4465-BBAA-2E2C5D310C05}"/>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1980596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628650" y="1417166"/>
            <a:ext cx="7886700" cy="3839000"/>
          </a:xfrm>
        </p:spPr>
        <p:txBody>
          <a:bodyPr>
            <a:spAutoFit/>
          </a:bodyPr>
          <a:lstStyle/>
          <a:p>
            <a:pPr marL="0" indent="0">
              <a:buNone/>
            </a:pPr>
            <a:r>
              <a:rPr lang="en-US" b="1" dirty="0"/>
              <a:t>VII. Some Teachings Found in the Book of Psalms</a:t>
            </a:r>
          </a:p>
          <a:p>
            <a:pPr marL="0" indent="0">
              <a:buNone/>
            </a:pPr>
            <a:r>
              <a:rPr lang="en-US" dirty="0"/>
              <a:t>F. “The beauty of the world, the value of life, the goodness of the natural order, and the sheer joy of living are also described. From the grass that grows beneath our feet to the loftiest thoughts in our heads or the highest stars in the sky, the majesty that God wrote into the world is undeniable”</a:t>
            </a:r>
            <a:br>
              <a:rPr lang="en-US" dirty="0"/>
            </a:br>
            <a:r>
              <a:rPr lang="en-US" dirty="0"/>
              <a:t>(Shaw’s, pages 197-198).</a:t>
            </a:r>
          </a:p>
          <a:p>
            <a:pPr marL="0" indent="0">
              <a:buNone/>
            </a:pPr>
            <a:r>
              <a:rPr lang="en-US" dirty="0"/>
              <a:t>Psalms 48:2; 50:2; 69:9-13; 104:1-35; 24:1-2; 102:25</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pPr defTabSz="457200"/>
            <a:r>
              <a:rPr lang="en-US">
                <a:solidFill>
                  <a:prstClr val="black"/>
                </a:solidFill>
                <a:latin typeface="Times New Roman" panose="02020603050405020304" pitchFamily="18" charset="0"/>
                <a:ea typeface="PMingLiU" panose="02020500000000000000" pitchFamily="18" charset="-120"/>
              </a:rPr>
              <a:t>https://www.padfield.com/acrobat/taylor/studying-psalms.pdf</a:t>
            </a:r>
            <a:endParaRPr lang="en-US" dirty="0">
              <a:solidFill>
                <a:prstClr val="black"/>
              </a:solidFill>
              <a:latin typeface="Calibri" panose="020F0502020204030204"/>
            </a:endParaRPr>
          </a:p>
        </p:txBody>
      </p:sp>
      <p:sp>
        <p:nvSpPr>
          <p:cNvPr id="7" name="Title 1">
            <a:extLst>
              <a:ext uri="{FF2B5EF4-FFF2-40B4-BE49-F238E27FC236}">
                <a16:creationId xmlns:a16="http://schemas.microsoft.com/office/drawing/2014/main" id="{6C341CBC-AB66-4D94-AC7B-6A2176C08D51}"/>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4194611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628650" y="1102462"/>
            <a:ext cx="7886700" cy="5384038"/>
          </a:xfrm>
        </p:spPr>
        <p:txBody>
          <a:bodyPr>
            <a:spAutoFit/>
          </a:bodyPr>
          <a:lstStyle/>
          <a:p>
            <a:pPr marL="0" indent="0">
              <a:buNone/>
            </a:pPr>
            <a:r>
              <a:rPr lang="en-US" b="1" dirty="0"/>
              <a:t>VIII. Psalms and the New Testament</a:t>
            </a:r>
          </a:p>
          <a:p>
            <a:pPr marL="0" indent="0">
              <a:buNone/>
            </a:pPr>
            <a:r>
              <a:rPr lang="en-US" dirty="0"/>
              <a:t>A. There are 116 direct quotations from the Psalms in the New Testament.</a:t>
            </a:r>
          </a:p>
          <a:p>
            <a:pPr marL="0" indent="0">
              <a:buNone/>
            </a:pPr>
            <a:r>
              <a:rPr lang="en-US" dirty="0"/>
              <a:t>B. Many Messianic prophecies from the Psalms find their fulfillment in the New Testament.</a:t>
            </a:r>
          </a:p>
          <a:p>
            <a:pPr marL="0" indent="0">
              <a:buNone/>
            </a:pPr>
            <a:r>
              <a:rPr lang="en-US" dirty="0"/>
              <a:t>1. The Son of God (2:7; Matthew 3:17).</a:t>
            </a:r>
          </a:p>
          <a:p>
            <a:pPr marL="0" indent="0">
              <a:buNone/>
            </a:pPr>
            <a:r>
              <a:rPr lang="en-US" dirty="0"/>
              <a:t>2. Praised by children (8:2; Matthew 21:15-16).</a:t>
            </a:r>
          </a:p>
          <a:p>
            <a:pPr marL="0" indent="0">
              <a:buNone/>
            </a:pPr>
            <a:r>
              <a:rPr lang="en-US" dirty="0"/>
              <a:t>3. Ruler of all (8:6; Hebrews 2:8).</a:t>
            </a:r>
          </a:p>
          <a:p>
            <a:pPr marL="0" indent="0">
              <a:buNone/>
            </a:pPr>
            <a:r>
              <a:rPr lang="en-US" dirty="0"/>
              <a:t>4. Rises from death (16:10; Matthew 28:7; Acts 2).</a:t>
            </a:r>
          </a:p>
          <a:p>
            <a:pPr marL="0" indent="0">
              <a:buNone/>
            </a:pPr>
            <a:r>
              <a:rPr lang="en-US" dirty="0"/>
              <a:t>5. Forsaken by God (22:1; Matthew 27:46).</a:t>
            </a:r>
          </a:p>
          <a:p>
            <a:pPr marL="0" indent="0">
              <a:buNone/>
            </a:pPr>
            <a:r>
              <a:rPr lang="en-US" dirty="0"/>
              <a:t>6. Derided by enemies (22:7-8; Luke 23:35).</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pPr defTabSz="457200"/>
            <a:r>
              <a:rPr lang="en-US">
                <a:solidFill>
                  <a:prstClr val="black"/>
                </a:solidFill>
                <a:latin typeface="Times New Roman" panose="02020603050405020304" pitchFamily="18" charset="0"/>
                <a:ea typeface="PMingLiU" panose="02020500000000000000" pitchFamily="18" charset="-120"/>
              </a:rPr>
              <a:t>https://www.padfield.com/acrobat/taylor/studying-psalms.pdf</a:t>
            </a:r>
            <a:endParaRPr lang="en-US" dirty="0">
              <a:solidFill>
                <a:prstClr val="black"/>
              </a:solidFill>
              <a:latin typeface="Calibri" panose="020F0502020204030204"/>
            </a:endParaRPr>
          </a:p>
        </p:txBody>
      </p:sp>
      <p:sp>
        <p:nvSpPr>
          <p:cNvPr id="7" name="Title 1">
            <a:extLst>
              <a:ext uri="{FF2B5EF4-FFF2-40B4-BE49-F238E27FC236}">
                <a16:creationId xmlns:a16="http://schemas.microsoft.com/office/drawing/2014/main" id="{F26FEBDD-E0B9-44E0-BCB0-8E9C90077E53}"/>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115560113"/>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TotalTime>
  <Words>373</Words>
  <Application>Microsoft Office PowerPoint</Application>
  <PresentationFormat>On-screen Show (4:3)</PresentationFormat>
  <Paragraphs>23</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Tahoma</vt:lpstr>
      <vt:lpstr>Times New Roman</vt:lpstr>
      <vt:lpstr>1_Office Theme</vt:lpstr>
      <vt:lpstr>An Introduction to the Psalms Compiled by Gene Taylor  An Introduction to the Psalms  Studying the Psalms https://www.padfield.com/acrobat/taylor/studying-psalms.pdf</vt:lpstr>
      <vt:lpstr>An Introduction to the Psalms Studying the Psalms</vt:lpstr>
      <vt:lpstr>An Introduction to the Psalms Studying the Psalms</vt:lpstr>
      <vt:lpstr>An Introduction to the Psalms Studying the Psalms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Introduction to the Psalms Compiled by Gene Taylor  An Introduction to the Psalms  Studying the Psalms https://www.padfield.com/acrobat/taylor/studying-psalms.pdf</dc:title>
  <dc:creator>mgalloway2715@gmail.com</dc:creator>
  <cp:lastModifiedBy>Richard Lidh</cp:lastModifiedBy>
  <cp:revision>9</cp:revision>
  <cp:lastPrinted>2022-01-09T23:35:31Z</cp:lastPrinted>
  <dcterms:created xsi:type="dcterms:W3CDTF">2022-01-02T15:10:20Z</dcterms:created>
  <dcterms:modified xsi:type="dcterms:W3CDTF">2022-01-09T23:35:55Z</dcterms:modified>
</cp:coreProperties>
</file>